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14630400" cy="8229600"/>
  <p:notesSz cx="8229600" cy="14630400"/>
  <p:embeddedFontLst>
    <p:embeddedFont>
      <p:font typeface="Instrument Sans Medium" panose="020B0604020202020204" charset="0"/>
      <p:regular r:id="rId17"/>
    </p:embeddedFont>
    <p:embeddedFont>
      <p:font typeface="Inter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8BAAC55-1457-4A53-896B-5595F2CF2484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8C7FF"/>
    <a:srgbClr val="FDC4C4"/>
    <a:srgbClr val="2424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9657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C8C7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DC4C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8.png"/><Relationship Id="rId7" Type="http://schemas.openxmlformats.org/officeDocument/2006/relationships/hyperlink" Target="https://armstransfers.sipri.org/ArmsTransfer/ImportExpor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hyperlink" Target="https://www.sipri.org/databases/milex" TargetMode="External"/><Relationship Id="rId4" Type="http://schemas.openxmlformats.org/officeDocument/2006/relationships/image" Target="../media/image9.png"/><Relationship Id="rId9" Type="http://schemas.openxmlformats.org/officeDocument/2006/relationships/hyperlink" Target="https://data.worldbank.org/indicator/ms.mil.xpnd.gd.z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olab.research.google.com/drive/1kroA5R-Trhtu7_o3ji3h3YgR9lthkw6t?usp=shari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4494" y="1198245"/>
            <a:ext cx="7715012" cy="3827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0000"/>
              </a:lnSpc>
              <a:buNone/>
            </a:pPr>
            <a:r>
              <a:rPr lang="en-US" sz="80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Dynamics in Global Military Expenditure</a:t>
            </a:r>
            <a:endParaRPr lang="en-US" sz="8000" dirty="0"/>
          </a:p>
        </p:txBody>
      </p:sp>
      <p:sp>
        <p:nvSpPr>
          <p:cNvPr id="4" name="Text 1"/>
          <p:cNvSpPr/>
          <p:nvPr/>
        </p:nvSpPr>
        <p:spPr>
          <a:xfrm>
            <a:off x="2530554" y="5331976"/>
            <a:ext cx="4082891" cy="510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Implications for India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714494" y="6148388"/>
            <a:ext cx="771501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Presented by: </a:t>
            </a:r>
            <a:r>
              <a:rPr lang="en-US" sz="160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MITVA NAIK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14494" y="6704648"/>
            <a:ext cx="7715012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September 3, 2025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2949" y="744974"/>
            <a:ext cx="10228778" cy="6543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Insights &amp; Recommendations for India</a:t>
            </a:r>
            <a:endParaRPr lang="en-US" sz="4100" dirty="0"/>
          </a:p>
        </p:txBody>
      </p:sp>
      <p:sp>
        <p:nvSpPr>
          <p:cNvPr id="3" name="Shape 1"/>
          <p:cNvSpPr/>
          <p:nvPr/>
        </p:nvSpPr>
        <p:spPr>
          <a:xfrm>
            <a:off x="732949" y="1818084"/>
            <a:ext cx="4248626" cy="1541502"/>
          </a:xfrm>
          <a:prstGeom prst="roundRect">
            <a:avLst>
              <a:gd name="adj" fmla="val 32605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4" name="Text 2"/>
          <p:cNvSpPr/>
          <p:nvPr/>
        </p:nvSpPr>
        <p:spPr>
          <a:xfrm>
            <a:off x="942261" y="2027396"/>
            <a:ext cx="279189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Global Spending Surge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942261" y="2480191"/>
            <a:ext cx="383000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Military expenditure is at record highs due to geopolitical tensions.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190887" y="1818084"/>
            <a:ext cx="4248626" cy="1541502"/>
          </a:xfrm>
          <a:prstGeom prst="roundRect">
            <a:avLst>
              <a:gd name="adj" fmla="val 32605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7" name="Text 5"/>
          <p:cNvSpPr/>
          <p:nvPr/>
        </p:nvSpPr>
        <p:spPr>
          <a:xfrm>
            <a:off x="5400199" y="2027396"/>
            <a:ext cx="2710696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India's Import Reliance</a:t>
            </a:r>
            <a:endParaRPr lang="en-US" sz="2050" dirty="0"/>
          </a:p>
        </p:txBody>
      </p:sp>
      <p:sp>
        <p:nvSpPr>
          <p:cNvPr id="8" name="Text 6"/>
          <p:cNvSpPr/>
          <p:nvPr/>
        </p:nvSpPr>
        <p:spPr>
          <a:xfrm>
            <a:off x="5400199" y="2480191"/>
            <a:ext cx="383000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India remains a top importer, indicating limited domestic production.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9648825" y="1818084"/>
            <a:ext cx="4248626" cy="1541502"/>
          </a:xfrm>
          <a:prstGeom prst="roundRect">
            <a:avLst>
              <a:gd name="adj" fmla="val 32605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0" name="Text 8"/>
          <p:cNvSpPr/>
          <p:nvPr/>
        </p:nvSpPr>
        <p:spPr>
          <a:xfrm>
            <a:off x="9858137" y="2027396"/>
            <a:ext cx="2990017" cy="327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Dominant Arms Industry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9858137" y="2480191"/>
            <a:ext cx="383000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 and China lead, while India has limited global presence.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32949" y="3673673"/>
            <a:ext cx="4188262" cy="523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Recommendations</a:t>
            </a:r>
            <a:endParaRPr lang="en-US" sz="3250" dirty="0"/>
          </a:p>
        </p:txBody>
      </p:sp>
      <p:sp>
        <p:nvSpPr>
          <p:cNvPr id="13" name="Text 11"/>
          <p:cNvSpPr/>
          <p:nvPr/>
        </p:nvSpPr>
        <p:spPr>
          <a:xfrm>
            <a:off x="732949" y="4511278"/>
            <a:ext cx="1316450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Increase investment in defense R&amp;D (AI, cybersecurity, drones, space defense).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32949" y="4919543"/>
            <a:ext cx="1316450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Strengthen domestic arms production to reduce import dependency.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32949" y="5327809"/>
            <a:ext cx="13164503" cy="335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Promote defense exports, focusing on proven capabilities like ships and sensors.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32949" y="5976938"/>
            <a:ext cx="4188262" cy="523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Conclusion</a:t>
            </a:r>
            <a:endParaRPr lang="en-US" sz="3250" dirty="0"/>
          </a:p>
        </p:txBody>
      </p:sp>
      <p:sp>
        <p:nvSpPr>
          <p:cNvPr id="17" name="Text 15"/>
          <p:cNvSpPr/>
          <p:nvPr/>
        </p:nvSpPr>
        <p:spPr>
          <a:xfrm>
            <a:off x="732949" y="6814542"/>
            <a:ext cx="13164503" cy="6700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Global military spending is rising. India must reduce import reliance, prioritize domestic innovation, R&amp;D, and partnerships. A shift to advanced technologies will strengthen national security and position India as a global defense leader.</a:t>
            </a:r>
            <a:endParaRPr lang="en-US" sz="16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FDA0C4A-08E1-0E9E-0B3B-CB13F01C064C}"/>
              </a:ext>
            </a:extLst>
          </p:cNvPr>
          <p:cNvSpPr/>
          <p:nvPr/>
        </p:nvSpPr>
        <p:spPr>
          <a:xfrm>
            <a:off x="12697428" y="7674015"/>
            <a:ext cx="1817225" cy="462988"/>
          </a:xfrm>
          <a:prstGeom prst="rect">
            <a:avLst/>
          </a:prstGeom>
          <a:solidFill>
            <a:srgbClr val="C8C7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2424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A5F924C-8017-3AC1-88AF-E2DF66393137}"/>
              </a:ext>
            </a:extLst>
          </p:cNvPr>
          <p:cNvSpPr/>
          <p:nvPr/>
        </p:nvSpPr>
        <p:spPr>
          <a:xfrm>
            <a:off x="12723541" y="7482468"/>
            <a:ext cx="1906859" cy="747132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CFF5600-6376-1697-7A76-901E0EB757BF}"/>
              </a:ext>
            </a:extLst>
          </p:cNvPr>
          <p:cNvSpPr txBox="1"/>
          <p:nvPr/>
        </p:nvSpPr>
        <p:spPr>
          <a:xfrm>
            <a:off x="4923263" y="3299192"/>
            <a:ext cx="478387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</a:rPr>
              <a:t>Thank You</a:t>
            </a:r>
          </a:p>
          <a:p>
            <a:endParaRPr lang="en-US" sz="4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805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29563" y="426720"/>
            <a:ext cx="5102900" cy="484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Introduction &amp; Project Goals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029563" y="1144429"/>
            <a:ext cx="8057674" cy="4967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analyzes global military spending, arms transfers, and India's defense priorities amidst evolving security challenges and new technologies.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6029563" y="2048470"/>
            <a:ext cx="8057674" cy="1149787"/>
          </a:xfrm>
          <a:prstGeom prst="roundRect">
            <a:avLst>
              <a:gd name="adj" fmla="val 9543"/>
            </a:avLst>
          </a:prstGeom>
          <a:solidFill>
            <a:srgbClr val="242429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6" name="Shape 3"/>
          <p:cNvSpPr/>
          <p:nvPr/>
        </p:nvSpPr>
        <p:spPr>
          <a:xfrm>
            <a:off x="6029563" y="2025610"/>
            <a:ext cx="8057674" cy="91440"/>
          </a:xfrm>
          <a:prstGeom prst="roundRect">
            <a:avLst>
              <a:gd name="adj" fmla="val 254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7" name="Shape 4"/>
          <p:cNvSpPr/>
          <p:nvPr/>
        </p:nvSpPr>
        <p:spPr>
          <a:xfrm>
            <a:off x="9825633" y="1815703"/>
            <a:ext cx="465534" cy="465534"/>
          </a:xfrm>
          <a:prstGeom prst="roundRect">
            <a:avLst>
              <a:gd name="adj" fmla="val 19642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5293" y="1932027"/>
            <a:ext cx="186214" cy="23276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207562" y="2436376"/>
            <a:ext cx="2149435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Global Spending Trends</a:t>
            </a:r>
            <a:endParaRPr lang="en-US" sz="1500" dirty="0"/>
          </a:p>
        </p:txBody>
      </p:sp>
      <p:sp>
        <p:nvSpPr>
          <p:cNvPr id="10" name="Text 6"/>
          <p:cNvSpPr/>
          <p:nvPr/>
        </p:nvSpPr>
        <p:spPr>
          <a:xfrm>
            <a:off x="6207562" y="2771894"/>
            <a:ext cx="7701677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 worldwide military expenditure patterns.</a:t>
            </a:r>
            <a:endParaRPr lang="en-US" sz="1200" dirty="0"/>
          </a:p>
        </p:txBody>
      </p:sp>
      <p:sp>
        <p:nvSpPr>
          <p:cNvPr id="11" name="Shape 7"/>
          <p:cNvSpPr/>
          <p:nvPr/>
        </p:nvSpPr>
        <p:spPr>
          <a:xfrm>
            <a:off x="6029563" y="3586162"/>
            <a:ext cx="8057674" cy="1149787"/>
          </a:xfrm>
          <a:prstGeom prst="roundRect">
            <a:avLst>
              <a:gd name="adj" fmla="val 9543"/>
            </a:avLst>
          </a:prstGeom>
          <a:solidFill>
            <a:srgbClr val="242429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2" name="Shape 8"/>
          <p:cNvSpPr/>
          <p:nvPr/>
        </p:nvSpPr>
        <p:spPr>
          <a:xfrm>
            <a:off x="6029563" y="3563303"/>
            <a:ext cx="8057674" cy="91440"/>
          </a:xfrm>
          <a:prstGeom prst="roundRect">
            <a:avLst>
              <a:gd name="adj" fmla="val 254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3" name="Shape 9"/>
          <p:cNvSpPr/>
          <p:nvPr/>
        </p:nvSpPr>
        <p:spPr>
          <a:xfrm>
            <a:off x="9825633" y="3353395"/>
            <a:ext cx="465534" cy="465534"/>
          </a:xfrm>
          <a:prstGeom prst="roundRect">
            <a:avLst>
              <a:gd name="adj" fmla="val 19642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5293" y="3469719"/>
            <a:ext cx="186214" cy="232767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6207562" y="3974068"/>
            <a:ext cx="1940004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India's Position</a:t>
            </a:r>
            <a:endParaRPr lang="en-US" sz="1500" dirty="0"/>
          </a:p>
        </p:txBody>
      </p:sp>
      <p:sp>
        <p:nvSpPr>
          <p:cNvPr id="16" name="Text 11"/>
          <p:cNvSpPr/>
          <p:nvPr/>
        </p:nvSpPr>
        <p:spPr>
          <a:xfrm>
            <a:off x="6207562" y="4309586"/>
            <a:ext cx="7701677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 India with other major military powers.</a:t>
            </a:r>
            <a:endParaRPr lang="en-US" sz="1200" dirty="0"/>
          </a:p>
        </p:txBody>
      </p:sp>
      <p:sp>
        <p:nvSpPr>
          <p:cNvPr id="17" name="Shape 12"/>
          <p:cNvSpPr/>
          <p:nvPr/>
        </p:nvSpPr>
        <p:spPr>
          <a:xfrm>
            <a:off x="6029563" y="5123855"/>
            <a:ext cx="8057674" cy="1149787"/>
          </a:xfrm>
          <a:prstGeom prst="roundRect">
            <a:avLst>
              <a:gd name="adj" fmla="val 9543"/>
            </a:avLst>
          </a:prstGeom>
          <a:solidFill>
            <a:srgbClr val="242429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8" name="Shape 13"/>
          <p:cNvSpPr/>
          <p:nvPr/>
        </p:nvSpPr>
        <p:spPr>
          <a:xfrm>
            <a:off x="6029563" y="5100995"/>
            <a:ext cx="8057674" cy="91440"/>
          </a:xfrm>
          <a:prstGeom prst="roundRect">
            <a:avLst>
              <a:gd name="adj" fmla="val 254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9" name="Shape 14"/>
          <p:cNvSpPr/>
          <p:nvPr/>
        </p:nvSpPr>
        <p:spPr>
          <a:xfrm>
            <a:off x="9825633" y="4891088"/>
            <a:ext cx="465534" cy="465534"/>
          </a:xfrm>
          <a:prstGeom prst="roundRect">
            <a:avLst>
              <a:gd name="adj" fmla="val 19642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65293" y="5007412"/>
            <a:ext cx="186214" cy="23276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6207562" y="5511760"/>
            <a:ext cx="1940004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Identify Gaps</a:t>
            </a:r>
            <a:endParaRPr lang="en-US" sz="1500" dirty="0"/>
          </a:p>
        </p:txBody>
      </p:sp>
      <p:sp>
        <p:nvSpPr>
          <p:cNvPr id="22" name="Text 16"/>
          <p:cNvSpPr/>
          <p:nvPr/>
        </p:nvSpPr>
        <p:spPr>
          <a:xfrm>
            <a:off x="6207562" y="5847278"/>
            <a:ext cx="7701677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Pinpoint opportunities and weaknesses in India's defense strategy.</a:t>
            </a:r>
            <a:endParaRPr lang="en-US" sz="1200" dirty="0"/>
          </a:p>
        </p:txBody>
      </p:sp>
      <p:sp>
        <p:nvSpPr>
          <p:cNvPr id="23" name="Shape 17"/>
          <p:cNvSpPr/>
          <p:nvPr/>
        </p:nvSpPr>
        <p:spPr>
          <a:xfrm>
            <a:off x="6029563" y="6661547"/>
            <a:ext cx="8057674" cy="1149787"/>
          </a:xfrm>
          <a:prstGeom prst="roundRect">
            <a:avLst>
              <a:gd name="adj" fmla="val 9543"/>
            </a:avLst>
          </a:prstGeom>
          <a:solidFill>
            <a:srgbClr val="242429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4" name="Shape 18"/>
          <p:cNvSpPr/>
          <p:nvPr/>
        </p:nvSpPr>
        <p:spPr>
          <a:xfrm>
            <a:off x="6029563" y="6638687"/>
            <a:ext cx="8057674" cy="91440"/>
          </a:xfrm>
          <a:prstGeom prst="roundRect">
            <a:avLst>
              <a:gd name="adj" fmla="val 2546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25" name="Shape 19"/>
          <p:cNvSpPr/>
          <p:nvPr/>
        </p:nvSpPr>
        <p:spPr>
          <a:xfrm>
            <a:off x="9825633" y="6428780"/>
            <a:ext cx="465534" cy="465534"/>
          </a:xfrm>
          <a:prstGeom prst="roundRect">
            <a:avLst>
              <a:gd name="adj" fmla="val 196420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65293" y="6545104"/>
            <a:ext cx="186214" cy="232767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6207562" y="7049453"/>
            <a:ext cx="2857738" cy="2424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Data-Driven Recommendations</a:t>
            </a:r>
            <a:endParaRPr lang="en-US" sz="1500" dirty="0"/>
          </a:p>
        </p:txBody>
      </p:sp>
      <p:sp>
        <p:nvSpPr>
          <p:cNvPr id="28" name="Text 21"/>
          <p:cNvSpPr/>
          <p:nvPr/>
        </p:nvSpPr>
        <p:spPr>
          <a:xfrm>
            <a:off x="6207562" y="7384971"/>
            <a:ext cx="7701677" cy="2483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Provide policy recommendations based on analysis.</a:t>
            </a:r>
            <a:endParaRPr lang="en-US" sz="1200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39AEC6D-BE94-1BE6-5691-B8078A96E4CC}"/>
              </a:ext>
            </a:extLst>
          </p:cNvPr>
          <p:cNvSpPr/>
          <p:nvPr/>
        </p:nvSpPr>
        <p:spPr>
          <a:xfrm>
            <a:off x="12604830" y="7726442"/>
            <a:ext cx="1898248" cy="398986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442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0331" y="3225998"/>
            <a:ext cx="5288637" cy="6610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Core Data Sources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40331" y="4204335"/>
            <a:ext cx="13149739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analysis relies on robust datasets from leading international organizations.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740331" y="4780717"/>
            <a:ext cx="4242197" cy="2868811"/>
          </a:xfrm>
          <a:prstGeom prst="roundRect">
            <a:avLst>
              <a:gd name="adj" fmla="val 1106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en-CA" dirty="0"/>
          </a:p>
        </p:txBody>
      </p:sp>
      <p:sp>
        <p:nvSpPr>
          <p:cNvPr id="6" name="Shape 3"/>
          <p:cNvSpPr/>
          <p:nvPr/>
        </p:nvSpPr>
        <p:spPr>
          <a:xfrm>
            <a:off x="951786" y="4992172"/>
            <a:ext cx="634603" cy="634603"/>
          </a:xfrm>
          <a:prstGeom prst="roundRect">
            <a:avLst>
              <a:gd name="adj" fmla="val 14407568"/>
            </a:avLst>
          </a:prstGeom>
          <a:solidFill>
            <a:srgbClr val="C8C7FF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6331" y="5130998"/>
            <a:ext cx="285512" cy="356949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51786" y="5838230"/>
            <a:ext cx="3193852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SIPRI Military Expenditure</a:t>
            </a:r>
            <a:endParaRPr lang="en-US" sz="2050" dirty="0"/>
          </a:p>
        </p:txBody>
      </p:sp>
      <p:sp>
        <p:nvSpPr>
          <p:cNvPr id="9" name="Text 5"/>
          <p:cNvSpPr/>
          <p:nvPr/>
        </p:nvSpPr>
        <p:spPr>
          <a:xfrm>
            <a:off x="951786" y="6295668"/>
            <a:ext cx="3819287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Annual military spending data by country in constant USD.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951786" y="7099578"/>
            <a:ext cx="381928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u="sng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to SIPRI</a:t>
            </a:r>
            <a:endParaRPr lang="en-US" sz="1650" dirty="0"/>
          </a:p>
        </p:txBody>
      </p:sp>
      <p:sp>
        <p:nvSpPr>
          <p:cNvPr id="11" name="Shape 7"/>
          <p:cNvSpPr/>
          <p:nvPr/>
        </p:nvSpPr>
        <p:spPr>
          <a:xfrm>
            <a:off x="5193983" y="4780717"/>
            <a:ext cx="4242316" cy="2868811"/>
          </a:xfrm>
          <a:prstGeom prst="roundRect">
            <a:avLst>
              <a:gd name="adj" fmla="val 1106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2" name="Shape 8"/>
          <p:cNvSpPr/>
          <p:nvPr/>
        </p:nvSpPr>
        <p:spPr>
          <a:xfrm>
            <a:off x="5405438" y="4992172"/>
            <a:ext cx="634603" cy="634603"/>
          </a:xfrm>
          <a:prstGeom prst="roundRect">
            <a:avLst>
              <a:gd name="adj" fmla="val 14407568"/>
            </a:avLst>
          </a:prstGeom>
          <a:solidFill>
            <a:srgbClr val="C8C7FF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9983" y="5130998"/>
            <a:ext cx="285512" cy="35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5405438" y="5838230"/>
            <a:ext cx="2644259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SIPRI Arms Transfer</a:t>
            </a:r>
            <a:endParaRPr lang="en-US" sz="2050" dirty="0"/>
          </a:p>
        </p:txBody>
      </p:sp>
      <p:sp>
        <p:nvSpPr>
          <p:cNvPr id="15" name="Text 10"/>
          <p:cNvSpPr/>
          <p:nvPr/>
        </p:nvSpPr>
        <p:spPr>
          <a:xfrm>
            <a:off x="5405438" y="6295668"/>
            <a:ext cx="3819406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on international transfers of major conventional weapons.</a:t>
            </a:r>
            <a:endParaRPr lang="en-US" sz="1650" dirty="0"/>
          </a:p>
        </p:txBody>
      </p:sp>
      <p:sp>
        <p:nvSpPr>
          <p:cNvPr id="16" name="Text 11"/>
          <p:cNvSpPr/>
          <p:nvPr/>
        </p:nvSpPr>
        <p:spPr>
          <a:xfrm>
            <a:off x="5405438" y="7099578"/>
            <a:ext cx="3819406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u="sng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to SIPRI</a:t>
            </a:r>
            <a:endParaRPr lang="en-US" sz="1650" dirty="0"/>
          </a:p>
        </p:txBody>
      </p:sp>
      <p:sp>
        <p:nvSpPr>
          <p:cNvPr id="17" name="Shape 12"/>
          <p:cNvSpPr/>
          <p:nvPr/>
        </p:nvSpPr>
        <p:spPr>
          <a:xfrm>
            <a:off x="9647753" y="4780717"/>
            <a:ext cx="4242197" cy="2868811"/>
          </a:xfrm>
          <a:prstGeom prst="roundRect">
            <a:avLst>
              <a:gd name="adj" fmla="val 1106"/>
            </a:avLst>
          </a:prstGeom>
          <a:solidFill>
            <a:srgbClr val="434348"/>
          </a:solidFill>
          <a:ln/>
        </p:spPr>
        <p:txBody>
          <a:bodyPr/>
          <a:lstStyle/>
          <a:p>
            <a:endParaRPr lang="en-CA" dirty="0"/>
          </a:p>
        </p:txBody>
      </p:sp>
      <p:sp>
        <p:nvSpPr>
          <p:cNvPr id="18" name="Shape 13"/>
          <p:cNvSpPr/>
          <p:nvPr/>
        </p:nvSpPr>
        <p:spPr>
          <a:xfrm>
            <a:off x="9859208" y="4992172"/>
            <a:ext cx="634603" cy="634603"/>
          </a:xfrm>
          <a:prstGeom prst="roundRect">
            <a:avLst>
              <a:gd name="adj" fmla="val 14407568"/>
            </a:avLst>
          </a:prstGeom>
          <a:solidFill>
            <a:srgbClr val="C8C7FF"/>
          </a:solidFill>
          <a:ln/>
        </p:spPr>
        <p:txBody>
          <a:bodyPr/>
          <a:lstStyle/>
          <a:p>
            <a:endParaRPr lang="en-CA"/>
          </a:p>
        </p:txBody>
      </p:sp>
      <p:pic>
        <p:nvPicPr>
          <p:cNvPr id="19" name="Image 3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033754" y="5130998"/>
            <a:ext cx="285512" cy="356949"/>
          </a:xfrm>
          <a:prstGeom prst="rect">
            <a:avLst/>
          </a:prstGeom>
        </p:spPr>
      </p:pic>
      <p:sp>
        <p:nvSpPr>
          <p:cNvPr id="20" name="Text 14"/>
          <p:cNvSpPr/>
          <p:nvPr/>
        </p:nvSpPr>
        <p:spPr>
          <a:xfrm>
            <a:off x="9859208" y="5838230"/>
            <a:ext cx="3475553" cy="3305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World Bank - Military % GDP</a:t>
            </a:r>
            <a:endParaRPr lang="en-US" sz="2050" dirty="0"/>
          </a:p>
        </p:txBody>
      </p:sp>
      <p:sp>
        <p:nvSpPr>
          <p:cNvPr id="21" name="Text 15"/>
          <p:cNvSpPr/>
          <p:nvPr/>
        </p:nvSpPr>
        <p:spPr>
          <a:xfrm>
            <a:off x="9859208" y="6295668"/>
            <a:ext cx="3819287" cy="676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Country-wise defense spending as a percentage of GDP.</a:t>
            </a:r>
            <a:endParaRPr lang="en-US" sz="1650" dirty="0"/>
          </a:p>
        </p:txBody>
      </p:sp>
      <p:sp>
        <p:nvSpPr>
          <p:cNvPr id="22" name="Text 16"/>
          <p:cNvSpPr/>
          <p:nvPr/>
        </p:nvSpPr>
        <p:spPr>
          <a:xfrm>
            <a:off x="9859208" y="7099578"/>
            <a:ext cx="3819287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50"/>
              </a:lnSpc>
            </a:pPr>
            <a:r>
              <a:rPr lang="en-US" sz="1650" u="sng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to World Bank</a:t>
            </a:r>
            <a:endParaRPr lang="en-US" sz="1650" u="sng" dirty="0">
              <a:solidFill>
                <a:srgbClr val="FDC4C4"/>
              </a:solidFill>
              <a:latin typeface="Inter" pitchFamily="34" charset="0"/>
              <a:ea typeface="Inter" pitchFamily="34" charset="-122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0D38685-2B6C-6D7D-80C3-A8B2B5D70025}"/>
              </a:ext>
            </a:extLst>
          </p:cNvPr>
          <p:cNvSpPr/>
          <p:nvPr/>
        </p:nvSpPr>
        <p:spPr>
          <a:xfrm>
            <a:off x="12697428" y="7778187"/>
            <a:ext cx="1805650" cy="338495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43176" y="505301"/>
            <a:ext cx="6697742" cy="5742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Methodology: Data Preparation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643176" y="1355169"/>
            <a:ext cx="7857649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rigorous process ensures data accuracy and relevance for analysis.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643176" y="1855946"/>
            <a:ext cx="183713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400" dirty="0"/>
          </a:p>
        </p:txBody>
      </p:sp>
      <p:sp>
        <p:nvSpPr>
          <p:cNvPr id="6" name="Shape 3"/>
          <p:cNvSpPr/>
          <p:nvPr/>
        </p:nvSpPr>
        <p:spPr>
          <a:xfrm>
            <a:off x="643176" y="2145268"/>
            <a:ext cx="7857649" cy="22860"/>
          </a:xfrm>
          <a:prstGeom prst="rect">
            <a:avLst/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7" name="Text 4"/>
          <p:cNvSpPr/>
          <p:nvPr/>
        </p:nvSpPr>
        <p:spPr>
          <a:xfrm>
            <a:off x="643176" y="2282785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Collection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643176" y="2680097"/>
            <a:ext cx="7857649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Raw datasets downloaded from SIPRI and World Bank.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43176" y="3295650"/>
            <a:ext cx="183713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400" dirty="0"/>
          </a:p>
        </p:txBody>
      </p:sp>
      <p:sp>
        <p:nvSpPr>
          <p:cNvPr id="10" name="Shape 7"/>
          <p:cNvSpPr/>
          <p:nvPr/>
        </p:nvSpPr>
        <p:spPr>
          <a:xfrm>
            <a:off x="643176" y="3584972"/>
            <a:ext cx="7857649" cy="22860"/>
          </a:xfrm>
          <a:prstGeom prst="rect">
            <a:avLst/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1" name="Text 8"/>
          <p:cNvSpPr/>
          <p:nvPr/>
        </p:nvSpPr>
        <p:spPr>
          <a:xfrm>
            <a:off x="643176" y="3722489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Cleaning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43176" y="4119801"/>
            <a:ext cx="7857649" cy="5881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Dropped unnecessary columns, changed data types, reshaped tables, and filtered for 2014-2024 to avoid bias from missing older values.</a:t>
            </a:r>
            <a:endParaRPr lang="en-US" sz="1400" dirty="0"/>
          </a:p>
        </p:txBody>
      </p:sp>
      <p:sp>
        <p:nvSpPr>
          <p:cNvPr id="13" name="Text 10"/>
          <p:cNvSpPr/>
          <p:nvPr/>
        </p:nvSpPr>
        <p:spPr>
          <a:xfrm>
            <a:off x="643176" y="5029438"/>
            <a:ext cx="183713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643176" y="5318760"/>
            <a:ext cx="7857649" cy="22860"/>
          </a:xfrm>
          <a:prstGeom prst="rect">
            <a:avLst/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5" name="Text 12"/>
          <p:cNvSpPr/>
          <p:nvPr/>
        </p:nvSpPr>
        <p:spPr>
          <a:xfrm>
            <a:off x="643176" y="5456277"/>
            <a:ext cx="2297192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Format Conversion</a:t>
            </a:r>
            <a:endParaRPr lang="en-US" sz="1800" dirty="0"/>
          </a:p>
        </p:txBody>
      </p:sp>
      <p:sp>
        <p:nvSpPr>
          <p:cNvPr id="16" name="Text 13"/>
          <p:cNvSpPr/>
          <p:nvPr/>
        </p:nvSpPr>
        <p:spPr>
          <a:xfrm>
            <a:off x="643176" y="5853589"/>
            <a:ext cx="7857649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Excel files converted to CSV for consistent processing.</a:t>
            </a:r>
            <a:endParaRPr lang="en-US" sz="1400" dirty="0"/>
          </a:p>
        </p:txBody>
      </p:sp>
      <p:sp>
        <p:nvSpPr>
          <p:cNvPr id="17" name="Text 14"/>
          <p:cNvSpPr/>
          <p:nvPr/>
        </p:nvSpPr>
        <p:spPr>
          <a:xfrm>
            <a:off x="643176" y="6469142"/>
            <a:ext cx="183713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04</a:t>
            </a:r>
            <a:endParaRPr lang="en-US" sz="1400" dirty="0"/>
          </a:p>
        </p:txBody>
      </p:sp>
      <p:sp>
        <p:nvSpPr>
          <p:cNvPr id="18" name="Shape 15"/>
          <p:cNvSpPr/>
          <p:nvPr/>
        </p:nvSpPr>
        <p:spPr>
          <a:xfrm>
            <a:off x="643176" y="6758464"/>
            <a:ext cx="7857649" cy="22860"/>
          </a:xfrm>
          <a:prstGeom prst="rect">
            <a:avLst/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9" name="Text 16"/>
          <p:cNvSpPr/>
          <p:nvPr/>
        </p:nvSpPr>
        <p:spPr>
          <a:xfrm>
            <a:off x="643176" y="6895981"/>
            <a:ext cx="2334101" cy="2870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Cleaned Data Storage</a:t>
            </a:r>
            <a:endParaRPr lang="en-US" sz="1800" dirty="0"/>
          </a:p>
        </p:txBody>
      </p:sp>
      <p:sp>
        <p:nvSpPr>
          <p:cNvPr id="20" name="Text 17"/>
          <p:cNvSpPr/>
          <p:nvPr/>
        </p:nvSpPr>
        <p:spPr>
          <a:xfrm>
            <a:off x="643176" y="7293293"/>
            <a:ext cx="7857649" cy="294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Saved datasets for further use in Python and visualization tools.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3172" y="481846"/>
            <a:ext cx="7645598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Methodology: Analysis &amp; Comparison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13172" y="1379696"/>
            <a:ext cx="13404056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Advanced tools and techniques were used to derive meaningful insights.</a:t>
            </a:r>
            <a:endParaRPr lang="en-US" sz="1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172" y="2054185"/>
            <a:ext cx="6488311" cy="6488311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7536537" y="2054185"/>
            <a:ext cx="6488311" cy="1405771"/>
          </a:xfrm>
          <a:prstGeom prst="roundRect">
            <a:avLst>
              <a:gd name="adj" fmla="val 1870"/>
            </a:avLst>
          </a:prstGeom>
          <a:solidFill>
            <a:srgbClr val="242429"/>
          </a:solidFill>
          <a:ln w="22860">
            <a:solidFill>
              <a:srgbClr val="FDC4C4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6" name="Shape 3"/>
          <p:cNvSpPr/>
          <p:nvPr/>
        </p:nvSpPr>
        <p:spPr>
          <a:xfrm>
            <a:off x="7536537" y="2054185"/>
            <a:ext cx="91440" cy="1405771"/>
          </a:xfrm>
          <a:prstGeom prst="roundRect">
            <a:avLst>
              <a:gd name="adj" fmla="val 28744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7" name="Text 4"/>
          <p:cNvSpPr/>
          <p:nvPr/>
        </p:nvSpPr>
        <p:spPr>
          <a:xfrm>
            <a:off x="7825978" y="2252186"/>
            <a:ext cx="2190155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Python Analysis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825978" y="2701171"/>
            <a:ext cx="6000869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Conducted in Google Colab, creating line charts, bar plots, and trend graphs, primarily focusing on 2014-2024 data.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7536537" y="3635097"/>
            <a:ext cx="6488311" cy="1405771"/>
          </a:xfrm>
          <a:prstGeom prst="roundRect">
            <a:avLst>
              <a:gd name="adj" fmla="val 1870"/>
            </a:avLst>
          </a:prstGeom>
          <a:solidFill>
            <a:srgbClr val="242429"/>
          </a:solidFill>
          <a:ln w="22860">
            <a:solidFill>
              <a:srgbClr val="FDC4C4"/>
            </a:solidFill>
            <a:prstDash val="solid"/>
          </a:ln>
        </p:spPr>
        <p:txBody>
          <a:bodyPr/>
          <a:lstStyle/>
          <a:p>
            <a:endParaRPr lang="en-CA"/>
          </a:p>
        </p:txBody>
      </p:sp>
      <p:sp>
        <p:nvSpPr>
          <p:cNvPr id="10" name="Shape 7"/>
          <p:cNvSpPr/>
          <p:nvPr/>
        </p:nvSpPr>
        <p:spPr>
          <a:xfrm>
            <a:off x="7536537" y="3635097"/>
            <a:ext cx="91440" cy="1405771"/>
          </a:xfrm>
          <a:prstGeom prst="roundRect">
            <a:avLst>
              <a:gd name="adj" fmla="val 28744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CA"/>
          </a:p>
        </p:txBody>
      </p:sp>
      <p:sp>
        <p:nvSpPr>
          <p:cNvPr id="11" name="Text 8"/>
          <p:cNvSpPr/>
          <p:nvPr/>
        </p:nvSpPr>
        <p:spPr>
          <a:xfrm>
            <a:off x="7825978" y="3833098"/>
            <a:ext cx="2209562" cy="2738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Comparative Analysis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7825978" y="4282083"/>
            <a:ext cx="6000869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Compared India's expenditure and imports against other major military powers.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7536537" y="5237917"/>
            <a:ext cx="6488311" cy="280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the </a:t>
            </a:r>
            <a:r>
              <a:rPr lang="en-US" sz="1350" u="sng" dirty="0">
                <a:solidFill>
                  <a:srgbClr val="FDC4C4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Colab file</a:t>
            </a:r>
            <a:r>
              <a:rPr lang="en-US" sz="13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for detailed code and analysis.</a:t>
            </a:r>
            <a:endParaRPr lang="en-US" sz="135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5703DC-2285-121F-063C-CD1AEC6F061A}"/>
              </a:ext>
            </a:extLst>
          </p:cNvPr>
          <p:cNvSpPr/>
          <p:nvPr/>
        </p:nvSpPr>
        <p:spPr>
          <a:xfrm>
            <a:off x="12685853" y="7685590"/>
            <a:ext cx="1944547" cy="544010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73866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Global Military Spending Trends (2014-2024)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006685"/>
            <a:ext cx="390691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Global defense spending rose sharply from under USD 2 trillion in 2014 to over USD 2.6 trillion in 2024, reflecting geopolitical tensions and modernization drives.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1729" y="2751534"/>
            <a:ext cx="3095982" cy="17398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261729" y="4746546"/>
            <a:ext cx="3095982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United States dominates global defense spending. India ranks fifth, driven by regional threats and modernization efforts, yet still relies heavily on arms imports.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3890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India's Spending: Peers &amp; % GDP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2751773"/>
            <a:ext cx="3501509" cy="202191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5028843"/>
            <a:ext cx="350150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India's defense expenditure shows a steady trend, unlike the steeper upward trends of peers like the US and China. This highlights a need for optimized spending towards self-reliance.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42721" y="2751773"/>
            <a:ext cx="3501509" cy="1739265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0342721" y="4746188"/>
            <a:ext cx="3501509" cy="25403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India's military expenditure as a % of GDP is modest (2-2.5%), not appearing in the top 10. This suggests a balanced approach relative to its economic size, unlike conflict-prone or resource-rich nations.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DB47A2-9A54-9958-6C8F-2BA6CA5B16FC}"/>
              </a:ext>
            </a:extLst>
          </p:cNvPr>
          <p:cNvSpPr/>
          <p:nvPr/>
        </p:nvSpPr>
        <p:spPr>
          <a:xfrm>
            <a:off x="12766876" y="7708739"/>
            <a:ext cx="1770927" cy="520861"/>
          </a:xfrm>
          <a:prstGeom prst="rect">
            <a:avLst/>
          </a:prstGeom>
          <a:solidFill>
            <a:srgbClr val="24242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8401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240" y="610672"/>
            <a:ext cx="7589520" cy="1387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Global Arms Trade: Imports &amp; Exports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7240" y="2331601"/>
            <a:ext cx="7589520" cy="7105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global arms market reveals significant disparities in import and export capabilities.</a:t>
            </a:r>
            <a:endParaRPr lang="en-US" sz="17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" y="3541752"/>
            <a:ext cx="3523893" cy="238125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240" y="4029670"/>
            <a:ext cx="3523893" cy="177296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777240" y="6052423"/>
            <a:ext cx="3523893" cy="1421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India ranks among the top five arms importers, underscoring its reliance on foreign defense equipment.</a:t>
            </a:r>
            <a:endParaRPr lang="en-US" sz="1700" dirty="0"/>
          </a:p>
        </p:txBody>
      </p:sp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50487" y="3541752"/>
            <a:ext cx="3523893" cy="164723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4850487" y="5438775"/>
            <a:ext cx="3523893" cy="1776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Conversely, India is absent from the top ten arms exporters. The United States remains the leading global arms exporter, dominating the market.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6277" y="744736"/>
            <a:ext cx="7751445" cy="12434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Weapon Transfers: Global &amp; India Specific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96277" y="2286595"/>
            <a:ext cx="7751445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closer look at the types of weapons transferred globally and by India.</a:t>
            </a:r>
            <a:endParaRPr lang="en-US" sz="15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277" y="3052286"/>
            <a:ext cx="2260759" cy="113597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96277" y="4411980"/>
            <a:ext cx="2260759" cy="25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Global top five weapon transfers exceed USD 300 billion, with aircraft, missiles, and naval ships dominating, indicating a focus on air and strategic capabilities.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9955" y="3052286"/>
            <a:ext cx="2259925" cy="134719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49955" y="4623197"/>
            <a:ext cx="2259925" cy="2546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India's top five weapon imports are over USD 25 billion, primarily aircraft, missiles, and armored vehicles, highlighting efforts to enhance air and ground capabilities.</a:t>
            </a:r>
            <a:endParaRPr lang="en-US" sz="155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02799" y="3052286"/>
            <a:ext cx="2259925" cy="220504"/>
          </a:xfrm>
          <a:prstGeom prst="rect">
            <a:avLst/>
          </a:prstGeom>
        </p:spPr>
      </p:pic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2799" y="3496508"/>
            <a:ext cx="2259925" cy="1357789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6202799" y="5078016"/>
            <a:ext cx="2259925" cy="22277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India's top five weapon exports amount to over USD 500 million, led by ships, sensors, and aircraft, showing a smaller but diversified export profile.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A6AD9BBF65E64EA6A5CBAB3CFEBC2A" ma:contentTypeVersion="4" ma:contentTypeDescription="Create a new document." ma:contentTypeScope="" ma:versionID="61078c1d8b52592da6d2e5fb27bb57cf">
  <xsd:schema xmlns:xsd="http://www.w3.org/2001/XMLSchema" xmlns:xs="http://www.w3.org/2001/XMLSchema" xmlns:p="http://schemas.microsoft.com/office/2006/metadata/properties" xmlns:ns3="0bb094ab-2980-40e9-b061-8cef84d295b6" targetNamespace="http://schemas.microsoft.com/office/2006/metadata/properties" ma:root="true" ma:fieldsID="1bf0e2db5a560d010e077c6f5d176c84" ns3:_="">
    <xsd:import namespace="0bb094ab-2980-40e9-b061-8cef84d295b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b094ab-2980-40e9-b061-8cef84d295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646F4FC-9358-48EA-9DDD-7E9CC45225C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896735-33E1-4D4B-A8C7-3FCBBDDB988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bb094ab-2980-40e9-b061-8cef84d295b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E453F57-AA28-4B60-962A-7C42C22EC4E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742</Words>
  <Application>Microsoft Office PowerPoint</Application>
  <PresentationFormat>Custom</PresentationFormat>
  <Paragraphs>86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Inter</vt:lpstr>
      <vt:lpstr>Arial</vt:lpstr>
      <vt:lpstr>Instrument Sans Light</vt:lpstr>
      <vt:lpstr>Instrument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Mitva Naik</dc:creator>
  <cp:lastModifiedBy>Parth Patel</cp:lastModifiedBy>
  <cp:revision>4</cp:revision>
  <dcterms:created xsi:type="dcterms:W3CDTF">2025-09-04T19:10:23Z</dcterms:created>
  <dcterms:modified xsi:type="dcterms:W3CDTF">2025-09-06T00:50:55Z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0x010100B7A6AD9BBF65E64EA6A5CBAB3CFEBC2A</vt:lpwstr>
  </property>
</Properties>
</file>